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sldIdLst>
    <p:sldId id="256" r:id="rId2"/>
    <p:sldId id="265" r:id="rId3"/>
    <p:sldId id="257" r:id="rId4"/>
    <p:sldId id="259" r:id="rId5"/>
    <p:sldId id="263" r:id="rId6"/>
    <p:sldId id="266" r:id="rId7"/>
    <p:sldId id="267" r:id="rId8"/>
    <p:sldId id="268" r:id="rId9"/>
    <p:sldId id="276" r:id="rId10"/>
    <p:sldId id="281" r:id="rId11"/>
    <p:sldId id="318" r:id="rId12"/>
    <p:sldId id="284" r:id="rId13"/>
    <p:sldId id="269" r:id="rId14"/>
    <p:sldId id="323" r:id="rId15"/>
    <p:sldId id="270" r:id="rId16"/>
    <p:sldId id="271" r:id="rId17"/>
    <p:sldId id="272" r:id="rId18"/>
    <p:sldId id="273" r:id="rId19"/>
    <p:sldId id="285" r:id="rId20"/>
    <p:sldId id="314" r:id="rId21"/>
    <p:sldId id="274" r:id="rId22"/>
    <p:sldId id="275" r:id="rId23"/>
    <p:sldId id="279" r:id="rId24"/>
    <p:sldId id="278" r:id="rId25"/>
    <p:sldId id="282" r:id="rId26"/>
    <p:sldId id="283" r:id="rId27"/>
    <p:sldId id="286" r:id="rId28"/>
    <p:sldId id="287" r:id="rId29"/>
    <p:sldId id="289" r:id="rId30"/>
    <p:sldId id="290" r:id="rId31"/>
    <p:sldId id="260" r:id="rId32"/>
    <p:sldId id="261" r:id="rId33"/>
    <p:sldId id="291" r:id="rId34"/>
    <p:sldId id="319" r:id="rId35"/>
    <p:sldId id="292" r:id="rId36"/>
    <p:sldId id="316" r:id="rId37"/>
    <p:sldId id="321" r:id="rId38"/>
    <p:sldId id="322" r:id="rId39"/>
    <p:sldId id="308" r:id="rId40"/>
    <p:sldId id="310" r:id="rId41"/>
    <p:sldId id="311" r:id="rId42"/>
    <p:sldId id="312" r:id="rId43"/>
    <p:sldId id="313" r:id="rId44"/>
    <p:sldId id="295" r:id="rId45"/>
    <p:sldId id="296" r:id="rId46"/>
    <p:sldId id="317" r:id="rId47"/>
    <p:sldId id="320" r:id="rId48"/>
    <p:sldId id="297" r:id="rId49"/>
    <p:sldId id="298" r:id="rId50"/>
    <p:sldId id="299" r:id="rId51"/>
    <p:sldId id="300" r:id="rId52"/>
    <p:sldId id="301" r:id="rId53"/>
    <p:sldId id="303" r:id="rId54"/>
    <p:sldId id="304" r:id="rId55"/>
    <p:sldId id="305" r:id="rId56"/>
    <p:sldId id="306" r:id="rId57"/>
    <p:sldId id="307" r:id="rId58"/>
    <p:sldId id="315" r:id="rId5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AE45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3" autoAdjust="0"/>
  </p:normalViewPr>
  <p:slideViewPr>
    <p:cSldViewPr>
      <p:cViewPr>
        <p:scale>
          <a:sx n="100" d="100"/>
          <a:sy n="100" d="100"/>
        </p:scale>
        <p:origin x="-1932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5C859-C6D8-4BFF-B001-9A8788A8313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EE9E8-FE63-4D46-88AB-DBB31B6FE08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913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Richtlinien_f%C3%BCr_die_Anlage_von_Stadtstra%C3%9Fe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Obvodné</a:t>
            </a:r>
            <a:r>
              <a:rPr lang="sk-SK" baseline="0" dirty="0" smtClean="0"/>
              <a:t> úrady sú štátnou správou, tzn. ich vedenie nie je volené občanmi. Široké kompetencie polície.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Parkovanie navyše zaberá viac miest. Tam, kde VOD funguje dobre,</a:t>
            </a:r>
            <a:r>
              <a:rPr lang="sk-SK" baseline="0" dirty="0" smtClean="0"/>
              <a:t> vie byť značnou konkurenciou autám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776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Častá</a:t>
            </a:r>
            <a:r>
              <a:rPr lang="sk-SK" baseline="0" dirty="0" smtClean="0"/>
              <a:t> súbežná doprava =&gt; nosnou je vždy železnica tam, kde je dostatočný prúd cestujúcich a kde má potenciál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26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IDS</a:t>
            </a:r>
            <a:r>
              <a:rPr lang="sk-SK" baseline="0" dirty="0" smtClean="0"/>
              <a:t> BK – BID – spustené 1.3.2013, vzor: VOR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železnica – interval 1</a:t>
            </a:r>
            <a:r>
              <a:rPr lang="sk-SK" baseline="0" dirty="0" smtClean="0"/>
              <a:t> – 2 hod, v špičke plné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Štandardy umožňujú</a:t>
            </a:r>
            <a:r>
              <a:rPr lang="sk-SK" baseline="0" dirty="0" smtClean="0"/>
              <a:t> objektivizovať požiadavky na dopravu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Fondy EÚ – na území BSK nie je možné využiť Regionálny operačný program, ale len OPBK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napr. Civitas, SE Europe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165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RASt –</a:t>
            </a:r>
            <a:r>
              <a:rPr lang="sk-SK" baseline="0" dirty="0" smtClean="0"/>
              <a:t> Pokyny pre výstavbu mestských ulíc - </a:t>
            </a:r>
            <a:r>
              <a:rPr lang="de-DE" dirty="0" smtClean="0">
                <a:hlinkClick r:id="rId3" tooltip="Richtlinien für die Anlage von Stadtstraßen"/>
              </a:rPr>
              <a:t>Richtlinien für die Anlage von Stadtstraßen</a:t>
            </a:r>
            <a:r>
              <a:rPr lang="de-DE" dirty="0" smtClean="0"/>
              <a:t> 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4335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Eliminácia širokých</a:t>
            </a:r>
            <a:r>
              <a:rPr lang="sk-SK" baseline="0" dirty="0" smtClean="0"/>
              <a:t> ciest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798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Obytná zóna namiesto širokého</a:t>
            </a:r>
            <a:r>
              <a:rPr lang="sk-SK" baseline="0" dirty="0" smtClean="0"/>
              <a:t> priechodu pre chodcov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9419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Zdieľaný priestor</a:t>
            </a:r>
            <a:r>
              <a:rPr lang="sk-SK" baseline="0" dirty="0" smtClean="0"/>
              <a:t> – Shared Space – odstránenie oddelenia chodníkov od ciest a dopravných značiek – pocit neistoty mení správanie vodičov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7475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Zdieľaný priestor</a:t>
            </a:r>
            <a:r>
              <a:rPr lang="sk-SK" baseline="0" dirty="0" smtClean="0"/>
              <a:t> – Shared Space – odstránenie oddelenia chodníkov od ciest a dopravných značiek – pocit neistoty mení správanie vodičov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7475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Tiež</a:t>
            </a:r>
            <a:r>
              <a:rPr lang="sk-SK" baseline="0" dirty="0" smtClean="0"/>
              <a:t> aj car pooling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449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E4D25-EB00-44A2-AC30-E832B3BB7F1E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178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Problém</a:t>
            </a:r>
            <a:r>
              <a:rPr lang="sk-SK" baseline="0" dirty="0" smtClean="0"/>
              <a:t> s prerozdelením prostriedkov – mesto nemá prostriedky z daní z motorových vozidiel, ktoré sa vybrali na jeho území</a:t>
            </a:r>
          </a:p>
          <a:p>
            <a:r>
              <a:rPr lang="sk-SK" baseline="0" dirty="0" smtClean="0"/>
              <a:t>Prekategorizovanie ciest</a:t>
            </a:r>
          </a:p>
          <a:p>
            <a:r>
              <a:rPr lang="sk-SK" baseline="0" dirty="0" smtClean="0"/>
              <a:t>Problém s prostriedkami – neoptimalizovaná cestná sieť, parkovanie na chodníkoch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Fondy EÚ – na území BSK nie je možné využiť Regionálny operačný program, ale len OPBK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Fondy EÚ – na území BSK nie je možné využiť Regionálny operačný program, ale len OPBK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Problém</a:t>
            </a:r>
            <a:r>
              <a:rPr lang="sk-SK" baseline="0" dirty="0" smtClean="0"/>
              <a:t> s prerozdelením prostriedkov – mesto nemá prostriedky z daní z motorových vozidiel, ktoré sa vybrali na jeho území</a:t>
            </a:r>
          </a:p>
          <a:p>
            <a:r>
              <a:rPr lang="sk-SK" baseline="0" dirty="0" smtClean="0"/>
              <a:t>Prekategorizovanie ciest</a:t>
            </a:r>
          </a:p>
          <a:p>
            <a:r>
              <a:rPr lang="sk-SK" baseline="0" dirty="0" smtClean="0"/>
              <a:t>Problém s prostriedkami – neoptimalizovaná cestná sieť, parkovanie na chodníkoch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Fondy EÚ – na území BSK nie je možné využiť Regionálny operačný program, ale len OPBK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E9E8-FE63-4D46-88AB-DBB31B6FE083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68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133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786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586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122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557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232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0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023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990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924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039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D345-A7D4-4255-AF3C-462AABD00B4E}" type="datetimeFigureOut">
              <a:rPr lang="sk-SK" smtClean="0"/>
              <a:t>24. 2. 2013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2949-6BC4-4BD5-8BCB-08C9D39EE4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79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#_ftnref1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56000" sy="5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628384" cy="1470025"/>
          </a:xfrm>
          <a:solidFill>
            <a:srgbClr val="FFFFFF"/>
          </a:solidFill>
        </p:spPr>
        <p:txBody>
          <a:bodyPr/>
          <a:lstStyle/>
          <a:p>
            <a:r>
              <a:rPr lang="sk-SK" b="1" dirty="0" smtClean="0"/>
              <a:t>Dopravná infraštruktúra</a:t>
            </a:r>
            <a:br>
              <a:rPr lang="sk-SK" b="1" dirty="0" smtClean="0"/>
            </a:br>
            <a:r>
              <a:rPr lang="sk-SK" b="1" dirty="0" smtClean="0"/>
              <a:t>v obciach</a:t>
            </a:r>
            <a:endParaRPr lang="sk-SK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238128"/>
            <a:ext cx="6840760" cy="1703040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Michal Dekánek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3140968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7740352" y="3135516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878525" y="43651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7668344" y="43651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35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energie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nové nabíjacie stanice, CNG, LNG, vodík</a:t>
            </a:r>
            <a:endParaRPr lang="sk-SK" dirty="0" smtClean="0"/>
          </a:p>
          <a:p>
            <a:r>
              <a:rPr lang="sk-SK" dirty="0" smtClean="0"/>
              <a:t>návrh </a:t>
            </a:r>
            <a:r>
              <a:rPr lang="sk-SK" dirty="0"/>
              <a:t>smernice EP o zavádzaní infraštruktúry pre alternatívne palivá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Freeform 4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750552"/>
              </p:ext>
            </p:extLst>
          </p:nvPr>
        </p:nvGraphicFramePr>
        <p:xfrm>
          <a:off x="519044" y="3038818"/>
          <a:ext cx="8105912" cy="180150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25824"/>
                <a:gridCol w="2026696"/>
                <a:gridCol w="2026696"/>
                <a:gridCol w="2026696"/>
              </a:tblGrid>
              <a:tr h="1307141"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 dirty="0">
                          <a:effectLst/>
                        </a:rPr>
                        <a:t>Členské štáty</a:t>
                      </a:r>
                    </a:p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 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 dirty="0">
                          <a:effectLst/>
                        </a:rPr>
                        <a:t>Existujúca infraštruktúra</a:t>
                      </a:r>
                    </a:p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 dirty="0">
                          <a:effectLst/>
                        </a:rPr>
                        <a:t>(dobíjacie miesta)</a:t>
                      </a:r>
                    </a:p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2011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 dirty="0">
                          <a:effectLst/>
                        </a:rPr>
                        <a:t>Navrhované ciele verejne prístupnej infraštruktúry do roku 2020</a:t>
                      </a:r>
                      <a:r>
                        <a:rPr lang="sk-SK" sz="1500" spc="-10" baseline="30000" dirty="0">
                          <a:effectLst/>
                        </a:rPr>
                        <a:t>1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>
                          <a:effectLst/>
                        </a:rPr>
                        <a:t>Plánovaný počet elektrických vozidiel  v jednotlivých členských štátoch v roku 2020</a:t>
                      </a:r>
                      <a:endParaRPr lang="sk-SK" sz="1500" spc="-1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</a:tr>
              <a:tr h="247184">
                <a:tc>
                  <a:txBody>
                    <a:bodyPr/>
                    <a:lstStyle/>
                    <a:p>
                      <a:pPr marR="36195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>
                          <a:effectLst/>
                        </a:rPr>
                        <a:t>Rakúsko</a:t>
                      </a:r>
                      <a:endParaRPr lang="sk-SK" sz="1500" spc="-1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489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12 000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>
                          <a:effectLst/>
                        </a:rPr>
                        <a:t>250 000</a:t>
                      </a:r>
                      <a:endParaRPr lang="sk-SK" sz="1500" spc="-1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</a:tr>
              <a:tr h="247184">
                <a:tc>
                  <a:txBody>
                    <a:bodyPr/>
                    <a:lstStyle/>
                    <a:p>
                      <a:pPr marR="36195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sk-SK" sz="1500" spc="-10">
                          <a:effectLst/>
                        </a:rPr>
                        <a:t>Slovensko</a:t>
                      </a:r>
                      <a:endParaRPr lang="sk-SK" sz="1500" spc="-1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>
                          <a:effectLst/>
                        </a:rPr>
                        <a:t>3</a:t>
                      </a:r>
                      <a:endParaRPr lang="sk-SK" sz="1500" spc="-1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4 000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700655" algn="l"/>
                          <a:tab pos="3780790" algn="l"/>
                          <a:tab pos="5220970" algn="l"/>
                          <a:tab pos="7021195" algn="r"/>
                        </a:tabLst>
                      </a:pPr>
                      <a:r>
                        <a:rPr lang="en-GB" sz="1500" spc="-10" dirty="0">
                          <a:effectLst/>
                        </a:rPr>
                        <a:t>-</a:t>
                      </a:r>
                      <a:endParaRPr lang="sk-SK" sz="1500" spc="-1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94265" marR="94265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24013" y="2995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4978043"/>
            <a:ext cx="782169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5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hlinkClick r:id="rId4"/>
              </a:rPr>
              <a:t>[</a:t>
            </a:r>
            <a:r>
              <a:rPr kumimoji="0" lang="en-GB" sz="1500" b="0" i="0" u="none" strike="noStrike" cap="none" normalizeH="0" baseline="3000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hlinkClick r:id="rId4"/>
              </a:rPr>
              <a:t>1]</a:t>
            </a:r>
            <a:r>
              <a:rPr kumimoji="0" lang="en-GB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sk-SK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Počet verejne prístupných dobíjacích miest predstavuje 10 % celkového počtu dobíjacích miest.</a:t>
            </a:r>
            <a:endParaRPr kumimoji="0" lang="sk-SK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8046" y="5805264"/>
            <a:ext cx="1068050" cy="1064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17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Oslo, Nórsko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0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výzvy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zvyšovanie bezpečnosti zraniteľných účastníkov cestnej premávky</a:t>
            </a:r>
          </a:p>
          <a:p>
            <a:r>
              <a:rPr lang="sk-SK" dirty="0" smtClean="0"/>
              <a:t>riešenie parkovania</a:t>
            </a:r>
            <a:endParaRPr lang="sk-SK" dirty="0" smtClean="0"/>
          </a:p>
          <a:p>
            <a:r>
              <a:rPr lang="sk-SK" dirty="0" smtClean="0"/>
              <a:t>humanizácia uličného priestoru</a:t>
            </a:r>
            <a:endParaRPr lang="sk-SK" dirty="0" smtClean="0"/>
          </a:p>
          <a:p>
            <a:r>
              <a:rPr lang="sk-SK" dirty="0" smtClean="0"/>
              <a:t>zabezpečenie trvalej udržateľnosti cestnej siete</a:t>
            </a:r>
            <a:endParaRPr lang="sk-SK" dirty="0"/>
          </a:p>
        </p:txBody>
      </p:sp>
      <p:sp>
        <p:nvSpPr>
          <p:cNvPr id="5" name="Freeform 4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36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 – prečo?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až 30% jázd je do 3 km, 50% jázd je do 6 km</a:t>
            </a:r>
          </a:p>
          <a:p>
            <a:r>
              <a:rPr lang="sk-SK" dirty="0" smtClean="0"/>
              <a:t>akčný rádius bicykla je 20 km</a:t>
            </a:r>
            <a:r>
              <a:rPr lang="sk-SK" baseline="30000" dirty="0" smtClean="0"/>
              <a:t>2</a:t>
            </a:r>
            <a:r>
              <a:rPr lang="sk-SK" dirty="0" smtClean="0"/>
              <a:t> pri jazde 10 min</a:t>
            </a:r>
          </a:p>
          <a:p>
            <a:r>
              <a:rPr lang="sk-SK" dirty="0" smtClean="0"/>
              <a:t>akčný rádius elektrobicykla je 40 km</a:t>
            </a:r>
            <a:r>
              <a:rPr lang="sk-SK" baseline="30000" dirty="0" smtClean="0"/>
              <a:t>2</a:t>
            </a:r>
            <a:r>
              <a:rPr lang="sk-SK" dirty="0" smtClean="0"/>
              <a:t> pri jazde 10 min</a:t>
            </a:r>
            <a:endParaRPr lang="sk-SK" dirty="0" smtClean="0"/>
          </a:p>
          <a:p>
            <a:r>
              <a:rPr lang="sk-SK" dirty="0" smtClean="0"/>
              <a:t>do 5 km môže byť bicykel rýchlejší ako auto</a:t>
            </a:r>
          </a:p>
          <a:p>
            <a:r>
              <a:rPr lang="sk-SK" dirty="0" smtClean="0"/>
              <a:t>bicykel neprodukuje emisie, hluk, nepotrebuje dodatočnú energiu</a:t>
            </a:r>
          </a:p>
          <a:p>
            <a:r>
              <a:rPr lang="sk-SK" dirty="0" smtClean="0"/>
              <a:t>zdravotné dôvody: nadváha obyvateľov EÚ</a:t>
            </a:r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70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 – prečo?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 smtClean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1506" name="Obrázo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65" y="110108"/>
            <a:ext cx="4870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ok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5"/>
            <a:ext cx="4283968" cy="29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ok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55021"/>
            <a:ext cx="4572000" cy="325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</a:t>
            </a:r>
            <a:r>
              <a:rPr lang="sk-SK" b="1" dirty="0" smtClean="0"/>
              <a:t> – prečo?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bicyklovanie podporuje ciele EÚ: znižovať </a:t>
            </a:r>
            <a:r>
              <a:rPr lang="sk-SK" dirty="0"/>
              <a:t>závislosť na fosílnych palivách a znižovať emisie skleníkových </a:t>
            </a:r>
            <a:r>
              <a:rPr lang="sk-SK" dirty="0" smtClean="0"/>
              <a:t>plynov</a:t>
            </a:r>
          </a:p>
          <a:p>
            <a:r>
              <a:rPr lang="sk-SK" dirty="0" smtClean="0"/>
              <a:t>Príručka </a:t>
            </a:r>
            <a:r>
              <a:rPr lang="sk-SK" dirty="0"/>
              <a:t>Európskej komisie pre </a:t>
            </a:r>
            <a:r>
              <a:rPr lang="sk-SK" dirty="0" smtClean="0"/>
              <a:t>cyklistiku: </a:t>
            </a:r>
            <a:r>
              <a:rPr lang="sk-SK" i="1" dirty="0" smtClean="0"/>
              <a:t>„V </a:t>
            </a:r>
            <a:r>
              <a:rPr lang="sk-SK" i="1" dirty="0"/>
              <a:t>mestách je možné prepraviť na pruhu širokom 3,5 metra (bežný jazdný pruh) za 1 hodinu 22 000 osôb koľajovým vozidlom, 19 000 ľudí pešo a 14 000 osôb na bicykli, ale len 9 000 ľudí autobusom a 2 000 ľudí automobilom</a:t>
            </a:r>
            <a:r>
              <a:rPr lang="sk-SK" i="1" dirty="0" smtClean="0"/>
              <a:t>.“</a:t>
            </a:r>
            <a:endParaRPr lang="sk-SK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sk-SK" sz="3200" dirty="0"/>
              <a:t>Biela kniha: Plán jednotného európskeho dopravného </a:t>
            </a:r>
            <a:r>
              <a:rPr lang="sk-SK" sz="3200" dirty="0" smtClean="0"/>
              <a:t>priestoru: </a:t>
            </a:r>
            <a:r>
              <a:rPr lang="sk-SK" sz="3200" i="1" dirty="0"/>
              <a:t>„Podpora pešej dopravy a cyklistickej dopravy by sa mala stať neoddeliteľnou súčasťou mestskej mobility a plánovania infraštruktúry</a:t>
            </a:r>
            <a:r>
              <a:rPr lang="sk-SK" sz="3200" i="1" dirty="0" smtClean="0"/>
              <a:t>.“</a:t>
            </a:r>
            <a:endParaRPr lang="sk-SK" sz="3200" dirty="0" smtClean="0"/>
          </a:p>
          <a:p>
            <a:r>
              <a:rPr lang="sk-SK" dirty="0" smtClean="0"/>
              <a:t>Národná stratégia rozvoja cyklistickej dopravy a cykloturistiky v SR – predpoklad schválenia: 2013</a:t>
            </a:r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28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 – ako?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riadenie a koordinovanie cyklodopravy – cyklokoordinátori</a:t>
            </a:r>
          </a:p>
          <a:p>
            <a:r>
              <a:rPr lang="sk-SK" dirty="0" smtClean="0"/>
              <a:t>zmena legislatívy, technických noriem a technických podmienok</a:t>
            </a:r>
          </a:p>
          <a:p>
            <a:r>
              <a:rPr lang="sk-SK" dirty="0" smtClean="0"/>
              <a:t>zabezpečenie financovania (verejná sféra, súkromná sféra, EÚ)</a:t>
            </a:r>
          </a:p>
          <a:p>
            <a:r>
              <a:rPr lang="sk-SK" dirty="0" smtClean="0"/>
              <a:t>osveta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61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 – čo?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hlavná infraštruktúra</a:t>
            </a:r>
          </a:p>
          <a:p>
            <a:pPr lvl="1"/>
            <a:r>
              <a:rPr lang="sk-SK" dirty="0" smtClean="0"/>
              <a:t>cyklocesty, možnosť využiť aj bývalé železničné trate a pod.</a:t>
            </a:r>
          </a:p>
          <a:p>
            <a:pPr lvl="1"/>
            <a:r>
              <a:rPr lang="sk-SK" dirty="0" smtClean="0"/>
              <a:t>úspešné projekty Cyklomost slobody, Eurovelo 6, Eurovelo 13, cyklocesty na oboch brehoch Dunaja</a:t>
            </a:r>
          </a:p>
          <a:p>
            <a:pPr lvl="1"/>
            <a:r>
              <a:rPr lang="sk-SK" dirty="0" smtClean="0"/>
              <a:t>infraštruktúra nielen na cykloturistiku, ale aj na cyklodopravu</a:t>
            </a:r>
            <a:endParaRPr lang="sk-SK" dirty="0" smtClean="0"/>
          </a:p>
          <a:p>
            <a:r>
              <a:rPr lang="sk-SK" dirty="0" smtClean="0"/>
              <a:t>doplnková infraštruktúra</a:t>
            </a:r>
          </a:p>
          <a:p>
            <a:pPr lvl="1"/>
            <a:r>
              <a:rPr lang="sk-SK" dirty="0" smtClean="0"/>
              <a:t>kryté parkoviská a úschovne, stojany</a:t>
            </a:r>
          </a:p>
          <a:p>
            <a:pPr lvl="1"/>
            <a:r>
              <a:rPr lang="sk-SK" dirty="0" smtClean="0"/>
              <a:t>verejné bicykle (bike sharing, požičovne)</a:t>
            </a:r>
          </a:p>
          <a:p>
            <a:pPr lvl="1"/>
            <a:r>
              <a:rPr lang="sk-SK" dirty="0" smtClean="0"/>
              <a:t>cyklozariadenia</a:t>
            </a:r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67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Štokholm, Švédsko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893" y="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Cyklopumpa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9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Cyklistická infraštruktúra – výzvy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-324544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5364088" y="5589240"/>
            <a:ext cx="4608512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2771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zvýšenie podielu cyklistickej dopravy na deľbe prepravnej práce </a:t>
            </a:r>
          </a:p>
          <a:p>
            <a:r>
              <a:rPr lang="sk-SK" dirty="0" smtClean="0"/>
              <a:t>zvýšenie bezpečnosti cyklistov</a:t>
            </a:r>
          </a:p>
          <a:p>
            <a:r>
              <a:rPr lang="sk-SK" dirty="0" smtClean="0"/>
              <a:t>zlepšenie zdravia populácie</a:t>
            </a:r>
          </a:p>
          <a:p>
            <a:r>
              <a:rPr lang="sk-SK" dirty="0" smtClean="0"/>
              <a:t>rozvoj cestovného ruchu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22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Dopravná infraštruktúra v obciach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rozdelenie a popis dopravnej infraštruktúry</a:t>
            </a:r>
          </a:p>
          <a:p>
            <a:pPr lvl="1"/>
            <a:r>
              <a:rPr lang="sk-SK" dirty="0" smtClean="0"/>
              <a:t>slovenská legislatíva</a:t>
            </a:r>
          </a:p>
          <a:p>
            <a:pPr lvl="1"/>
            <a:r>
              <a:rPr lang="sk-SK" dirty="0" smtClean="0"/>
              <a:t>financovanie</a:t>
            </a:r>
          </a:p>
          <a:p>
            <a:pPr lvl="1"/>
            <a:r>
              <a:rPr lang="sk-SK" dirty="0" smtClean="0"/>
              <a:t>prepojenia Rakúsko – Slovensko</a:t>
            </a:r>
          </a:p>
          <a:p>
            <a:r>
              <a:rPr lang="sk-SK" dirty="0" smtClean="0"/>
              <a:t>trendy v doprave a inovatívne riešenia</a:t>
            </a:r>
          </a:p>
          <a:p>
            <a:pPr lvl="1"/>
            <a:r>
              <a:rPr lang="sk-SK" dirty="0" smtClean="0"/>
              <a:t>príklady z Európy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4467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 2009_0913_074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Leiden, Holandsko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Zatraktívnenie cyklodopravy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úschovne bicyklov na staniciach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požičovne bicyklov na staniciach a v meste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sk-SK" b="1" dirty="0" smtClean="0"/>
              <a:t>Verejná osobná doprava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regionálna doprava</a:t>
            </a:r>
          </a:p>
          <a:p>
            <a:pPr lvl="1"/>
            <a:r>
              <a:rPr lang="sk-SK" dirty="0" smtClean="0"/>
              <a:t>koľajová: vlak, ľahká železnica</a:t>
            </a:r>
          </a:p>
          <a:p>
            <a:pPr lvl="1"/>
            <a:r>
              <a:rPr lang="sk-SK" dirty="0" smtClean="0"/>
              <a:t>cestná: autobusy</a:t>
            </a:r>
            <a:endParaRPr lang="sk-SK" dirty="0" smtClean="0"/>
          </a:p>
          <a:p>
            <a:r>
              <a:rPr lang="sk-SK" dirty="0" smtClean="0"/>
              <a:t>mestská hromadná doprava</a:t>
            </a:r>
          </a:p>
          <a:p>
            <a:pPr lvl="1"/>
            <a:r>
              <a:rPr lang="sk-SK" dirty="0" smtClean="0"/>
              <a:t>koľajová: </a:t>
            </a:r>
            <a:r>
              <a:rPr lang="sk-SK" dirty="0" smtClean="0"/>
              <a:t>metro, električky</a:t>
            </a:r>
          </a:p>
          <a:p>
            <a:pPr lvl="1"/>
            <a:r>
              <a:rPr lang="sk-SK" dirty="0" smtClean="0"/>
              <a:t>cestná: autobusy</a:t>
            </a:r>
            <a:endParaRPr lang="sk-SK" dirty="0" smtClean="0"/>
          </a:p>
          <a:p>
            <a:r>
              <a:rPr lang="sk-SK" dirty="0" smtClean="0"/>
              <a:t>taxi</a:t>
            </a:r>
          </a:p>
          <a:p>
            <a:r>
              <a:rPr lang="sk-SK" dirty="0" smtClean="0"/>
              <a:t>zdieľanie áut (car sharing)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5877272"/>
            <a:ext cx="352180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5501514" y="5781124"/>
            <a:ext cx="1677660" cy="1103326"/>
          </a:xfrm>
          <a:custGeom>
            <a:avLst/>
            <a:gdLst>
              <a:gd name="connsiteX0" fmla="*/ 861501 w 1677660"/>
              <a:gd name="connsiteY0" fmla="*/ 1088212 h 1103326"/>
              <a:gd name="connsiteX1" fmla="*/ 1677660 w 1677660"/>
              <a:gd name="connsiteY1" fmla="*/ 869058 h 1103326"/>
              <a:gd name="connsiteX2" fmla="*/ 1670103 w 1677660"/>
              <a:gd name="connsiteY2" fmla="*/ 483650 h 1103326"/>
              <a:gd name="connsiteX3" fmla="*/ 1118440 w 1677660"/>
              <a:gd name="connsiteY3" fmla="*/ 0 h 1103326"/>
              <a:gd name="connsiteX4" fmla="*/ 226711 w 1677660"/>
              <a:gd name="connsiteY4" fmla="*/ 128469 h 1103326"/>
              <a:gd name="connsiteX5" fmla="*/ 0 w 1677660"/>
              <a:gd name="connsiteY5" fmla="*/ 808602 h 1103326"/>
              <a:gd name="connsiteX6" fmla="*/ 90684 w 1677660"/>
              <a:gd name="connsiteY6" fmla="*/ 1103326 h 1103326"/>
              <a:gd name="connsiteX7" fmla="*/ 921957 w 1677660"/>
              <a:gd name="connsiteY7" fmla="*/ 1095769 h 1103326"/>
              <a:gd name="connsiteX8" fmla="*/ 914400 w 1677660"/>
              <a:gd name="connsiteY8" fmla="*/ 1073097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660" h="1103326">
                <a:moveTo>
                  <a:pt x="861501" y="1088212"/>
                </a:moveTo>
                <a:lnTo>
                  <a:pt x="1677660" y="869058"/>
                </a:lnTo>
                <a:lnTo>
                  <a:pt x="1670103" y="483650"/>
                </a:lnTo>
                <a:lnTo>
                  <a:pt x="1118440" y="0"/>
                </a:lnTo>
                <a:lnTo>
                  <a:pt x="226711" y="128469"/>
                </a:lnTo>
                <a:lnTo>
                  <a:pt x="0" y="808602"/>
                </a:lnTo>
                <a:lnTo>
                  <a:pt x="90684" y="1103326"/>
                </a:lnTo>
                <a:lnTo>
                  <a:pt x="921957" y="1095769"/>
                </a:lnTo>
                <a:lnTo>
                  <a:pt x="914400" y="1073097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96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919f6a6-a-68877132-s-sites.googlegroups.com/a/victorian-cycling-network.org/main/project-updates/bikespeopleabusandcars/Bike-Car%20comparison.jpg?attachauth=ANoY7colWtjXS-Ko48GC5ikelPzs-AIvV92hfeLiJR9k1Bf7J08zyccXEBw0wd2KCJlOtU3Lbf3fc_WYCwWyzS4nhIBgBlYVqmy65MLndPCk09CpWP5EIbMtkcqWLYuzojhszF5uR7LHBFRJGjbsx20wCJEmVD1ckE7SUsS_dJ1GAkbsK-2R1UoYr6rpahr_OlsW7CWUizLbtHHwh_M7wvs_uC45gPV0KnZTqCYU8ICLVUr9ac9Q_oRR-TXKSI67Oy1e17l7-1PDNi13Fzd_HBck2G336daVKTR5882W5f3XCRIrQE4RSc4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2" y="1988840"/>
            <a:ext cx="91925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Verejná osobná doprava</a:t>
            </a:r>
            <a:endParaRPr lang="sk-SK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ako prepraviť 69 osôb?</a:t>
            </a:r>
          </a:p>
        </p:txBody>
      </p:sp>
    </p:spTree>
    <p:extLst>
      <p:ext uri="{BB962C8B-B14F-4D97-AF65-F5344CB8AC3E}">
        <p14:creationId xmlns:p14="http://schemas.microsoft.com/office/powerpoint/2010/main" val="11592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0264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Verejná osobná doprava - financovanie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zákon 514/2010 Z. z. o doprave na dráhach</a:t>
            </a:r>
          </a:p>
          <a:p>
            <a:r>
              <a:rPr lang="sk-SK" dirty="0" smtClean="0"/>
              <a:t>zákon 56/2012 Z. z. o cestnej doprave</a:t>
            </a:r>
          </a:p>
          <a:p>
            <a:r>
              <a:rPr lang="sk-SK" dirty="0" smtClean="0"/>
              <a:t>objednávanie výkonov a financovanie:</a:t>
            </a:r>
          </a:p>
          <a:p>
            <a:pPr lvl="1"/>
            <a:r>
              <a:rPr lang="sk-SK" dirty="0" smtClean="0"/>
              <a:t>železnica: štát</a:t>
            </a:r>
          </a:p>
          <a:p>
            <a:pPr lvl="1"/>
            <a:r>
              <a:rPr lang="sk-SK" dirty="0" smtClean="0"/>
              <a:t>regionálna autobusová doprava: samosprávne kraje</a:t>
            </a:r>
          </a:p>
          <a:p>
            <a:pPr lvl="1"/>
            <a:r>
              <a:rPr lang="sk-SK" dirty="0" smtClean="0"/>
              <a:t>MHD: mestá</a:t>
            </a:r>
          </a:p>
          <a:p>
            <a:pPr lvl="1"/>
            <a:r>
              <a:rPr lang="sk-SK" dirty="0" smtClean="0"/>
              <a:t>obce majú možnosť objednať si dodatočnú dopravu</a:t>
            </a:r>
            <a:endParaRPr lang="sk-SK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79712" y="5877272"/>
            <a:ext cx="352180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5501514" y="5781124"/>
            <a:ext cx="1677660" cy="1103326"/>
          </a:xfrm>
          <a:custGeom>
            <a:avLst/>
            <a:gdLst>
              <a:gd name="connsiteX0" fmla="*/ 861501 w 1677660"/>
              <a:gd name="connsiteY0" fmla="*/ 1088212 h 1103326"/>
              <a:gd name="connsiteX1" fmla="*/ 1677660 w 1677660"/>
              <a:gd name="connsiteY1" fmla="*/ 869058 h 1103326"/>
              <a:gd name="connsiteX2" fmla="*/ 1670103 w 1677660"/>
              <a:gd name="connsiteY2" fmla="*/ 483650 h 1103326"/>
              <a:gd name="connsiteX3" fmla="*/ 1118440 w 1677660"/>
              <a:gd name="connsiteY3" fmla="*/ 0 h 1103326"/>
              <a:gd name="connsiteX4" fmla="*/ 226711 w 1677660"/>
              <a:gd name="connsiteY4" fmla="*/ 128469 h 1103326"/>
              <a:gd name="connsiteX5" fmla="*/ 0 w 1677660"/>
              <a:gd name="connsiteY5" fmla="*/ 808602 h 1103326"/>
              <a:gd name="connsiteX6" fmla="*/ 90684 w 1677660"/>
              <a:gd name="connsiteY6" fmla="*/ 1103326 h 1103326"/>
              <a:gd name="connsiteX7" fmla="*/ 921957 w 1677660"/>
              <a:gd name="connsiteY7" fmla="*/ 1095769 h 1103326"/>
              <a:gd name="connsiteX8" fmla="*/ 914400 w 1677660"/>
              <a:gd name="connsiteY8" fmla="*/ 1073097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660" h="1103326">
                <a:moveTo>
                  <a:pt x="861501" y="1088212"/>
                </a:moveTo>
                <a:lnTo>
                  <a:pt x="1677660" y="869058"/>
                </a:lnTo>
                <a:lnTo>
                  <a:pt x="1670103" y="483650"/>
                </a:lnTo>
                <a:lnTo>
                  <a:pt x="1118440" y="0"/>
                </a:lnTo>
                <a:lnTo>
                  <a:pt x="226711" y="128469"/>
                </a:lnTo>
                <a:lnTo>
                  <a:pt x="0" y="808602"/>
                </a:lnTo>
                <a:lnTo>
                  <a:pt x="90684" y="1103326"/>
                </a:lnTo>
                <a:lnTo>
                  <a:pt x="921957" y="1095769"/>
                </a:lnTo>
                <a:lnTo>
                  <a:pt x="914400" y="1073097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5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sk-SK" b="1" dirty="0" smtClean="0"/>
              <a:t>Verejná osobná doprava - IDS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Verkehrsverbund Ost-Region (VOR) – od 1984</a:t>
            </a:r>
          </a:p>
          <a:p>
            <a:r>
              <a:rPr lang="sk-SK" dirty="0" smtClean="0"/>
              <a:t>Integrovaný dopravný systém Bratislavského kraja (IDS BK) – od 2013</a:t>
            </a:r>
          </a:p>
          <a:p>
            <a:r>
              <a:rPr lang="sk-SK" dirty="0" smtClean="0"/>
              <a:t>dopravná integrácia</a:t>
            </a:r>
          </a:p>
          <a:p>
            <a:pPr lvl="1"/>
            <a:r>
              <a:rPr lang="sk-SK" dirty="0" smtClean="0"/>
              <a:t>nadviazanie spojov, efektívnejšia organizácia</a:t>
            </a:r>
          </a:p>
          <a:p>
            <a:r>
              <a:rPr lang="sk-SK" dirty="0" smtClean="0"/>
              <a:t>tarifná integrácia</a:t>
            </a:r>
          </a:p>
          <a:p>
            <a:pPr lvl="1"/>
            <a:r>
              <a:rPr lang="sk-SK" dirty="0" smtClean="0"/>
              <a:t>jednotné cestovné lístky</a:t>
            </a:r>
            <a:endParaRPr lang="sk-SK" dirty="0" smtClean="0"/>
          </a:p>
          <a:p>
            <a:r>
              <a:rPr lang="sk-SK" dirty="0" smtClean="0"/>
              <a:t>organizačná integrácia</a:t>
            </a:r>
          </a:p>
          <a:p>
            <a:pPr lvl="1"/>
            <a:r>
              <a:rPr lang="sk-SK" dirty="0" smtClean="0"/>
              <a:t>spoločné činnosti zabezpečuje jediná organizácia</a:t>
            </a:r>
            <a:endParaRPr lang="sk-SK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79712" y="5877272"/>
            <a:ext cx="352180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5501514" y="5781124"/>
            <a:ext cx="1677660" cy="1103326"/>
          </a:xfrm>
          <a:custGeom>
            <a:avLst/>
            <a:gdLst>
              <a:gd name="connsiteX0" fmla="*/ 861501 w 1677660"/>
              <a:gd name="connsiteY0" fmla="*/ 1088212 h 1103326"/>
              <a:gd name="connsiteX1" fmla="*/ 1677660 w 1677660"/>
              <a:gd name="connsiteY1" fmla="*/ 869058 h 1103326"/>
              <a:gd name="connsiteX2" fmla="*/ 1670103 w 1677660"/>
              <a:gd name="connsiteY2" fmla="*/ 483650 h 1103326"/>
              <a:gd name="connsiteX3" fmla="*/ 1118440 w 1677660"/>
              <a:gd name="connsiteY3" fmla="*/ 0 h 1103326"/>
              <a:gd name="connsiteX4" fmla="*/ 226711 w 1677660"/>
              <a:gd name="connsiteY4" fmla="*/ 128469 h 1103326"/>
              <a:gd name="connsiteX5" fmla="*/ 0 w 1677660"/>
              <a:gd name="connsiteY5" fmla="*/ 808602 h 1103326"/>
              <a:gd name="connsiteX6" fmla="*/ 90684 w 1677660"/>
              <a:gd name="connsiteY6" fmla="*/ 1103326 h 1103326"/>
              <a:gd name="connsiteX7" fmla="*/ 921957 w 1677660"/>
              <a:gd name="connsiteY7" fmla="*/ 1095769 h 1103326"/>
              <a:gd name="connsiteX8" fmla="*/ 914400 w 1677660"/>
              <a:gd name="connsiteY8" fmla="*/ 1073097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660" h="1103326">
                <a:moveTo>
                  <a:pt x="861501" y="1088212"/>
                </a:moveTo>
                <a:lnTo>
                  <a:pt x="1677660" y="869058"/>
                </a:lnTo>
                <a:lnTo>
                  <a:pt x="1670103" y="483650"/>
                </a:lnTo>
                <a:lnTo>
                  <a:pt x="1118440" y="0"/>
                </a:lnTo>
                <a:lnTo>
                  <a:pt x="226711" y="128469"/>
                </a:lnTo>
                <a:lnTo>
                  <a:pt x="0" y="808602"/>
                </a:lnTo>
                <a:lnTo>
                  <a:pt x="90684" y="1103326"/>
                </a:lnTo>
                <a:lnTo>
                  <a:pt x="921957" y="1095769"/>
                </a:lnTo>
                <a:lnTo>
                  <a:pt x="914400" y="1073097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4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Verejná osobná doprava - prepojenia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železnica:</a:t>
            </a:r>
          </a:p>
          <a:p>
            <a:pPr lvl="1"/>
            <a:r>
              <a:rPr lang="sk-SK" dirty="0" smtClean="0"/>
              <a:t>Bratislava-Petržalka – Wien Hbf</a:t>
            </a:r>
          </a:p>
          <a:p>
            <a:pPr lvl="1"/>
            <a:r>
              <a:rPr lang="sk-SK" dirty="0" smtClean="0"/>
              <a:t>Bratislava-</a:t>
            </a:r>
            <a:r>
              <a:rPr lang="sk-SK" dirty="0" smtClean="0"/>
              <a:t>Hlavná stanica – Wien Hbf</a:t>
            </a:r>
          </a:p>
          <a:p>
            <a:r>
              <a:rPr lang="sk-SK" dirty="0" smtClean="0"/>
              <a:t>autobusy:</a:t>
            </a:r>
          </a:p>
          <a:p>
            <a:pPr lvl="1"/>
            <a:r>
              <a:rPr lang="sk-SK" dirty="0" smtClean="0"/>
              <a:t>linka 901: Bratislava, Most SNP – Hainburg</a:t>
            </a:r>
          </a:p>
          <a:p>
            <a:pPr lvl="1"/>
            <a:r>
              <a:rPr lang="sk-SK" dirty="0" smtClean="0"/>
              <a:t>autobusová doprava cez Schwechat</a:t>
            </a:r>
          </a:p>
          <a:p>
            <a:r>
              <a:rPr lang="sk-SK" dirty="0" smtClean="0"/>
              <a:t>lode:</a:t>
            </a:r>
          </a:p>
          <a:p>
            <a:pPr lvl="1"/>
            <a:r>
              <a:rPr lang="sk-SK" dirty="0" smtClean="0"/>
              <a:t>TwinCity Liner Bratislava – Wien</a:t>
            </a: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1979712" y="5877272"/>
            <a:ext cx="352180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5501514" y="5781124"/>
            <a:ext cx="1677660" cy="1103326"/>
          </a:xfrm>
          <a:custGeom>
            <a:avLst/>
            <a:gdLst>
              <a:gd name="connsiteX0" fmla="*/ 861501 w 1677660"/>
              <a:gd name="connsiteY0" fmla="*/ 1088212 h 1103326"/>
              <a:gd name="connsiteX1" fmla="*/ 1677660 w 1677660"/>
              <a:gd name="connsiteY1" fmla="*/ 869058 h 1103326"/>
              <a:gd name="connsiteX2" fmla="*/ 1670103 w 1677660"/>
              <a:gd name="connsiteY2" fmla="*/ 483650 h 1103326"/>
              <a:gd name="connsiteX3" fmla="*/ 1118440 w 1677660"/>
              <a:gd name="connsiteY3" fmla="*/ 0 h 1103326"/>
              <a:gd name="connsiteX4" fmla="*/ 226711 w 1677660"/>
              <a:gd name="connsiteY4" fmla="*/ 128469 h 1103326"/>
              <a:gd name="connsiteX5" fmla="*/ 0 w 1677660"/>
              <a:gd name="connsiteY5" fmla="*/ 808602 h 1103326"/>
              <a:gd name="connsiteX6" fmla="*/ 90684 w 1677660"/>
              <a:gd name="connsiteY6" fmla="*/ 1103326 h 1103326"/>
              <a:gd name="connsiteX7" fmla="*/ 921957 w 1677660"/>
              <a:gd name="connsiteY7" fmla="*/ 1095769 h 1103326"/>
              <a:gd name="connsiteX8" fmla="*/ 914400 w 1677660"/>
              <a:gd name="connsiteY8" fmla="*/ 1073097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660" h="1103326">
                <a:moveTo>
                  <a:pt x="861501" y="1088212"/>
                </a:moveTo>
                <a:lnTo>
                  <a:pt x="1677660" y="869058"/>
                </a:lnTo>
                <a:lnTo>
                  <a:pt x="1670103" y="483650"/>
                </a:lnTo>
                <a:lnTo>
                  <a:pt x="1118440" y="0"/>
                </a:lnTo>
                <a:lnTo>
                  <a:pt x="226711" y="128469"/>
                </a:lnTo>
                <a:lnTo>
                  <a:pt x="0" y="808602"/>
                </a:lnTo>
                <a:lnTo>
                  <a:pt x="90684" y="1103326"/>
                </a:lnTo>
                <a:lnTo>
                  <a:pt x="921957" y="1095769"/>
                </a:lnTo>
                <a:lnTo>
                  <a:pt x="914400" y="1073097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48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AutoShape 4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6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8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0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12" descr="http://imhd.zoznam.sk/ba/media/gA/00083135/3303-linka-901-Hainburg-an-der-Donau-Pressburger-Strasse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/>
              <a:t>Verejná osobná doprava - výzvy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tarifná integrácia (prepojenie VOR a IDS BK)</a:t>
            </a:r>
          </a:p>
          <a:p>
            <a:r>
              <a:rPr lang="sk-SK" dirty="0" smtClean="0"/>
              <a:t>lepšie prepojenie príhraničných obcí Kittsee, Berg</a:t>
            </a:r>
          </a:p>
          <a:p>
            <a:r>
              <a:rPr lang="sk-SK" dirty="0" smtClean="0"/>
              <a:t>zavedenie štandardov kvality</a:t>
            </a:r>
            <a:endParaRPr lang="sk-SK" dirty="0" smtClean="0"/>
          </a:p>
          <a:p>
            <a:r>
              <a:rPr lang="sk-SK" dirty="0" smtClean="0"/>
              <a:t>lepšie prepojenie jednotlivých druhov dopravy pri ceste do Viedne (napr. parkovisko P+R)</a:t>
            </a:r>
          </a:p>
          <a:p>
            <a:r>
              <a:rPr lang="sk-SK" dirty="0" smtClean="0"/>
              <a:t>zavedenie systému car sharing</a:t>
            </a:r>
            <a:endParaRPr lang="sk-SK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79712" y="5877272"/>
            <a:ext cx="3521802" cy="98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Freeform 4"/>
          <p:cNvSpPr/>
          <p:nvPr/>
        </p:nvSpPr>
        <p:spPr>
          <a:xfrm>
            <a:off x="5501514" y="5781124"/>
            <a:ext cx="1677660" cy="1103326"/>
          </a:xfrm>
          <a:custGeom>
            <a:avLst/>
            <a:gdLst>
              <a:gd name="connsiteX0" fmla="*/ 861501 w 1677660"/>
              <a:gd name="connsiteY0" fmla="*/ 1088212 h 1103326"/>
              <a:gd name="connsiteX1" fmla="*/ 1677660 w 1677660"/>
              <a:gd name="connsiteY1" fmla="*/ 869058 h 1103326"/>
              <a:gd name="connsiteX2" fmla="*/ 1670103 w 1677660"/>
              <a:gd name="connsiteY2" fmla="*/ 483650 h 1103326"/>
              <a:gd name="connsiteX3" fmla="*/ 1118440 w 1677660"/>
              <a:gd name="connsiteY3" fmla="*/ 0 h 1103326"/>
              <a:gd name="connsiteX4" fmla="*/ 226711 w 1677660"/>
              <a:gd name="connsiteY4" fmla="*/ 128469 h 1103326"/>
              <a:gd name="connsiteX5" fmla="*/ 0 w 1677660"/>
              <a:gd name="connsiteY5" fmla="*/ 808602 h 1103326"/>
              <a:gd name="connsiteX6" fmla="*/ 90684 w 1677660"/>
              <a:gd name="connsiteY6" fmla="*/ 1103326 h 1103326"/>
              <a:gd name="connsiteX7" fmla="*/ 921957 w 1677660"/>
              <a:gd name="connsiteY7" fmla="*/ 1095769 h 1103326"/>
              <a:gd name="connsiteX8" fmla="*/ 914400 w 1677660"/>
              <a:gd name="connsiteY8" fmla="*/ 1073097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660" h="1103326">
                <a:moveTo>
                  <a:pt x="861501" y="1088212"/>
                </a:moveTo>
                <a:lnTo>
                  <a:pt x="1677660" y="869058"/>
                </a:lnTo>
                <a:lnTo>
                  <a:pt x="1670103" y="483650"/>
                </a:lnTo>
                <a:lnTo>
                  <a:pt x="1118440" y="0"/>
                </a:lnTo>
                <a:lnTo>
                  <a:pt x="226711" y="128469"/>
                </a:lnTo>
                <a:lnTo>
                  <a:pt x="0" y="808602"/>
                </a:lnTo>
                <a:lnTo>
                  <a:pt x="90684" y="1103326"/>
                </a:lnTo>
                <a:lnTo>
                  <a:pt x="921957" y="1095769"/>
                </a:lnTo>
                <a:lnTo>
                  <a:pt x="914400" y="1073097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89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/>
              <a:t>Chodníky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problematická legislatíva – zákon 8/2009 Z. z. umožňuje parkovanie na chodníkoch, ak zostane priestor 1,5 m</a:t>
            </a:r>
            <a:endParaRPr lang="sk-SK" dirty="0" smtClean="0"/>
          </a:p>
        </p:txBody>
      </p:sp>
      <p:sp>
        <p:nvSpPr>
          <p:cNvPr id="4" name="Rectangle 3"/>
          <p:cNvSpPr/>
          <p:nvPr/>
        </p:nvSpPr>
        <p:spPr>
          <a:xfrm>
            <a:off x="-108520" y="5085184"/>
            <a:ext cx="9361040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0928"/>
            <a:ext cx="5436096" cy="40770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2719461"/>
            <a:ext cx="3024336" cy="4138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výzvy:</a:t>
            </a:r>
          </a:p>
          <a:p>
            <a:pPr lvl="1"/>
            <a:r>
              <a:rPr lang="sk-SK" dirty="0" smtClean="0"/>
              <a:t>zriadenie chodníkov s dostatočnou šírkou</a:t>
            </a:r>
          </a:p>
          <a:p>
            <a:pPr lvl="1"/>
            <a:r>
              <a:rPr lang="sk-SK" dirty="0" smtClean="0"/>
              <a:t>zvýšenie bezpečnosti chodcov</a:t>
            </a:r>
          </a:p>
          <a:p>
            <a:pPr lvl="1"/>
            <a:r>
              <a:rPr lang="sk-SK" dirty="0" smtClean="0"/>
              <a:t>humanizácia uličného priestoru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4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/>
              <a:t>Vodná doprava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osobná doprava na trase Bratislava – Wien a na úsekoch</a:t>
            </a:r>
          </a:p>
          <a:p>
            <a:r>
              <a:rPr lang="sk-SK" dirty="0" smtClean="0"/>
              <a:t>kompa Vojka nad Dunajom – Kyselica</a:t>
            </a:r>
            <a:endParaRPr lang="sk-SK" dirty="0" smtClean="0"/>
          </a:p>
          <a:p>
            <a:endParaRPr lang="sk-SK" dirty="0" smtClean="0"/>
          </a:p>
        </p:txBody>
      </p:sp>
      <p:sp>
        <p:nvSpPr>
          <p:cNvPr id="6" name="Rectangle 5"/>
          <p:cNvSpPr/>
          <p:nvPr/>
        </p:nvSpPr>
        <p:spPr>
          <a:xfrm>
            <a:off x="-108520" y="5085184"/>
            <a:ext cx="9361040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338" name="Picture 2" descr="http://www.bratislavahotels.com/images/articles/1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5940592" cy="39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Dopravná infraštruktúra v obciach</a:t>
            </a:r>
            <a:endParaRPr lang="sk-SK" b="1" dirty="0"/>
          </a:p>
        </p:txBody>
      </p:sp>
      <p:sp>
        <p:nvSpPr>
          <p:cNvPr id="5" name="Oval 4"/>
          <p:cNvSpPr/>
          <p:nvPr/>
        </p:nvSpPr>
        <p:spPr>
          <a:xfrm>
            <a:off x="1835697" y="1728504"/>
            <a:ext cx="3240360" cy="2448272"/>
          </a:xfrm>
          <a:prstGeom prst="ellipse">
            <a:avLst/>
          </a:prstGeom>
          <a:solidFill>
            <a:srgbClr val="C7AE45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 smtClean="0"/>
              <a:t>Cestná</a:t>
            </a:r>
          </a:p>
          <a:p>
            <a:r>
              <a:rPr lang="sk-SK" dirty="0" smtClean="0"/>
              <a:t>infraštruktúra</a:t>
            </a:r>
            <a:endParaRPr lang="sk-SK" dirty="0"/>
          </a:p>
        </p:txBody>
      </p:sp>
      <p:sp>
        <p:nvSpPr>
          <p:cNvPr id="6" name="Oval 5"/>
          <p:cNvSpPr/>
          <p:nvPr/>
        </p:nvSpPr>
        <p:spPr>
          <a:xfrm>
            <a:off x="4067944" y="2876313"/>
            <a:ext cx="3240360" cy="2448272"/>
          </a:xfrm>
          <a:prstGeom prst="ellipse">
            <a:avLst/>
          </a:prstGeom>
          <a:solidFill>
            <a:srgbClr val="FF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  <a:p>
            <a:pPr algn="ctr"/>
            <a:r>
              <a:rPr lang="sk-SK" dirty="0" smtClean="0"/>
              <a:t>Verejná osobná doprava</a:t>
            </a:r>
            <a:endParaRPr lang="sk-SK" dirty="0"/>
          </a:p>
        </p:txBody>
      </p:sp>
      <p:sp>
        <p:nvSpPr>
          <p:cNvPr id="7" name="Oval 6"/>
          <p:cNvSpPr/>
          <p:nvPr/>
        </p:nvSpPr>
        <p:spPr>
          <a:xfrm>
            <a:off x="3707905" y="1440472"/>
            <a:ext cx="3240360" cy="2132544"/>
          </a:xfrm>
          <a:prstGeom prst="ellipse">
            <a:avLst/>
          </a:prstGeom>
          <a:solidFill>
            <a:schemeClr val="accent3">
              <a:lumMod val="75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k-SK" dirty="0" smtClean="0"/>
              <a:t>Chodníky</a:t>
            </a:r>
            <a:endParaRPr lang="sk-SK" dirty="0"/>
          </a:p>
        </p:txBody>
      </p:sp>
      <p:sp>
        <p:nvSpPr>
          <p:cNvPr id="8" name="Oval 7"/>
          <p:cNvSpPr/>
          <p:nvPr/>
        </p:nvSpPr>
        <p:spPr>
          <a:xfrm>
            <a:off x="2195735" y="3573016"/>
            <a:ext cx="2749011" cy="2016224"/>
          </a:xfrm>
          <a:prstGeom prst="ellipse">
            <a:avLst/>
          </a:prstGeom>
          <a:solidFill>
            <a:srgbClr val="4F81BD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Vodná doprava</a:t>
            </a:r>
            <a:endParaRPr lang="sk-SK" dirty="0"/>
          </a:p>
        </p:txBody>
      </p:sp>
      <p:sp>
        <p:nvSpPr>
          <p:cNvPr id="9" name="Oval 8"/>
          <p:cNvSpPr/>
          <p:nvPr/>
        </p:nvSpPr>
        <p:spPr>
          <a:xfrm>
            <a:off x="3707904" y="2614999"/>
            <a:ext cx="2160240" cy="1174041"/>
          </a:xfrm>
          <a:prstGeom prst="ellipse">
            <a:avLst/>
          </a:prstGeom>
          <a:solidFill>
            <a:schemeClr val="accent6">
              <a:lumMod val="75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Cyklistická infraštruktúra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63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Trendy v doprave a inovatívne riešenia</a:t>
            </a:r>
            <a:endParaRPr lang="sk-SK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riešenia zohľadňujú všetky druhy dopravy</a:t>
            </a:r>
          </a:p>
          <a:p>
            <a:pPr lvl="1"/>
            <a:r>
              <a:rPr lang="sk-SK" dirty="0" smtClean="0"/>
              <a:t>nebudujú sa cesty bez cyklociest, stanice bez parkovísk P+R a cyklostojanov, a pod.</a:t>
            </a:r>
          </a:p>
          <a:p>
            <a:r>
              <a:rPr lang="sk-SK" dirty="0" smtClean="0"/>
              <a:t>humanizácia uličného priestoru</a:t>
            </a:r>
          </a:p>
          <a:p>
            <a:r>
              <a:rPr lang="sk-SK" dirty="0" smtClean="0"/>
              <a:t>zdieľaný priestor</a:t>
            </a:r>
          </a:p>
          <a:p>
            <a:r>
              <a:rPr lang="sk-SK" dirty="0" smtClean="0"/>
              <a:t>regulácia parkovania</a:t>
            </a:r>
          </a:p>
          <a:p>
            <a:r>
              <a:rPr lang="sk-SK" dirty="0" smtClean="0"/>
              <a:t>výhody pre cyklistov</a:t>
            </a:r>
          </a:p>
          <a:p>
            <a:r>
              <a:rPr lang="sk-SK" dirty="0" smtClean="0"/>
              <a:t>atraktívnejšia verejná doprava</a:t>
            </a:r>
          </a:p>
          <a:p>
            <a:r>
              <a:rPr lang="sk-SK" b="1" dirty="0" smtClean="0"/>
              <a:t>inovatívne riešenia a cezhraničnú spoluprácu je možné financovať z fondov EÚ</a:t>
            </a:r>
            <a:endParaRPr lang="sk-SK" b="1" dirty="0" smtClean="0"/>
          </a:p>
        </p:txBody>
      </p:sp>
    </p:spTree>
    <p:extLst>
      <p:ext uri="{BB962C8B-B14F-4D97-AF65-F5344CB8AC3E}">
        <p14:creationId xmlns:p14="http://schemas.microsoft.com/office/powerpoint/2010/main" val="9775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50911"/>
            <a:ext cx="8375650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4221088"/>
            <a:ext cx="8352928" cy="1143000"/>
          </a:xfrm>
        </p:spPr>
        <p:txBody>
          <a:bodyPr>
            <a:normAutofit/>
          </a:bodyPr>
          <a:lstStyle/>
          <a:p>
            <a:pPr algn="l"/>
            <a:r>
              <a:rPr lang="sk-SK" b="1" dirty="0" smtClean="0"/>
              <a:t>RASt</a:t>
            </a:r>
            <a:endParaRPr lang="sk-SK" b="1" dirty="0" smtClean="0"/>
          </a:p>
        </p:txBody>
      </p:sp>
    </p:spTree>
    <p:extLst>
      <p:ext uri="{BB962C8B-B14F-4D97-AF65-F5344CB8AC3E}">
        <p14:creationId xmlns:p14="http://schemas.microsoft.com/office/powerpoint/2010/main" val="2528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9559"/>
            <a:ext cx="8451850" cy="546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4221088"/>
            <a:ext cx="8352928" cy="1143000"/>
          </a:xfrm>
        </p:spPr>
        <p:txBody>
          <a:bodyPr>
            <a:normAutofit/>
          </a:bodyPr>
          <a:lstStyle/>
          <a:p>
            <a:pPr algn="l"/>
            <a:r>
              <a:rPr lang="sk-SK" b="1" dirty="0" smtClean="0"/>
              <a:t>RASt</a:t>
            </a:r>
            <a:endParaRPr lang="sk-SK" b="1" dirty="0" smtClean="0"/>
          </a:p>
        </p:txBody>
      </p:sp>
    </p:spTree>
    <p:extLst>
      <p:ext uri="{BB962C8B-B14F-4D97-AF65-F5344CB8AC3E}">
        <p14:creationId xmlns:p14="http://schemas.microsoft.com/office/powerpoint/2010/main" val="27989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 descr="x2009_0910_1440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Duisburg, </a:t>
            </a:r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Nemecko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0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314431" cy="6858000"/>
          </a:xfrm>
        </p:spPr>
      </p:pic>
      <p:sp>
        <p:nvSpPr>
          <p:cNvPr id="7" name="Rectangle 6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893" y="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Zdieľaný priestor (shared space)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3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30" y="-27384"/>
            <a:ext cx="9302650" cy="6960725"/>
          </a:xfrm>
        </p:spPr>
      </p:pic>
      <p:sp>
        <p:nvSpPr>
          <p:cNvPr id="7" name="Rectangle 6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Brighton, Anglicko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893" y="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Zdieľaný priestor (shared space)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6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0" y="6304002"/>
            <a:ext cx="914399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sk-SK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Zdroj: TRL</a:t>
            </a:r>
            <a:endParaRPr lang="en-US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70" y="116632"/>
            <a:ext cx="559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Regulácia parkovania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954"/>
            <a:ext cx="8229600" cy="3664454"/>
          </a:xfrm>
        </p:spPr>
      </p:pic>
    </p:spTree>
    <p:extLst>
      <p:ext uri="{BB962C8B-B14F-4D97-AF65-F5344CB8AC3E}">
        <p14:creationId xmlns:p14="http://schemas.microsoft.com/office/powerpoint/2010/main" val="23599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Záhreb, Chorvátsko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70" y="116632"/>
            <a:ext cx="559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Regulácia parkovania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7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Amsterdam to launch large scale electric car sharing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"/>
            <a:ext cx="11524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04002"/>
            <a:ext cx="914399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sk-SK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Zdroj: thesqueeze.net</a:t>
            </a:r>
            <a:endParaRPr lang="en-US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70" y="116632"/>
            <a:ext cx="6381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Zdieľanie áut (car share)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Amsterdam, Holandsko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2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  <p:pic>
        <p:nvPicPr>
          <p:cNvPr id="2" name="Picture 1" descr="2008_0712_1557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181" y="-1727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Malmö, Švédsko			</a:t>
            </a:r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Lichtenštajnsko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Sloboda pre cyklistov</a:t>
            </a:r>
          </a:p>
          <a:p>
            <a:pPr marL="571500" indent="-571500">
              <a:buFont typeface="Arial" pitchFamily="34" charset="0"/>
              <a:buChar char="•"/>
            </a:pPr>
            <a:endParaRPr lang="sk-SK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endParaRPr lang="sk-SK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endParaRPr lang="sk-SK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slepá ulica pre 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autá,</a:t>
            </a:r>
          </a:p>
          <a:p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prejazdná 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 cyklistov</a:t>
            </a:r>
          </a:p>
          <a:p>
            <a:pPr algn="r"/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zdieľaný buspruh</a:t>
            </a:r>
          </a:p>
          <a:p>
            <a:pPr algn="r"/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cyklopruh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6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sk-SK" b="1" dirty="0" smtClean="0"/>
              <a:t>Cestná infraštruktúra - rozdelenie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zákon 135/1961 Z. z. (cestný zákon)</a:t>
            </a:r>
          </a:p>
          <a:p>
            <a:r>
              <a:rPr lang="sk-SK" b="1" dirty="0" smtClean="0"/>
              <a:t>cesty I. triedy</a:t>
            </a:r>
            <a:r>
              <a:rPr lang="sk-SK" dirty="0" smtClean="0"/>
              <a:t>: </a:t>
            </a:r>
            <a:r>
              <a:rPr lang="sk-SK" dirty="0" smtClean="0"/>
              <a:t>majetok</a:t>
            </a:r>
            <a:r>
              <a:rPr lang="sk-SK" dirty="0" smtClean="0"/>
              <a:t> štátu*</a:t>
            </a:r>
          </a:p>
          <a:p>
            <a:r>
              <a:rPr lang="sk-SK" b="1" dirty="0" smtClean="0"/>
              <a:t>cesty II. triedy</a:t>
            </a:r>
            <a:r>
              <a:rPr lang="sk-SK" dirty="0" smtClean="0"/>
              <a:t>: majetok samosprávnych krajov*</a:t>
            </a:r>
            <a:endParaRPr lang="sk-SK" dirty="0" smtClean="0"/>
          </a:p>
          <a:p>
            <a:r>
              <a:rPr lang="sk-SK" b="1" dirty="0" smtClean="0"/>
              <a:t>cesty III. triedy</a:t>
            </a:r>
            <a:r>
              <a:rPr lang="sk-SK" dirty="0"/>
              <a:t>:</a:t>
            </a:r>
            <a:r>
              <a:rPr lang="sk-SK" dirty="0" smtClean="0"/>
              <a:t> majetok samosprávnych krajov*</a:t>
            </a:r>
          </a:p>
          <a:p>
            <a:r>
              <a:rPr lang="sk-SK" b="1" dirty="0" smtClean="0"/>
              <a:t>miestne komunikácie</a:t>
            </a:r>
            <a:r>
              <a:rPr lang="sk-SK" dirty="0" smtClean="0"/>
              <a:t>: majetok obcí</a:t>
            </a:r>
          </a:p>
          <a:p>
            <a:r>
              <a:rPr lang="sk-SK" b="1" dirty="0" smtClean="0"/>
              <a:t>účelové komunikácie</a:t>
            </a:r>
          </a:p>
          <a:p>
            <a:pPr marL="0" indent="0">
              <a:buNone/>
            </a:pPr>
            <a:r>
              <a:rPr lang="sk-SK" dirty="0" smtClean="0"/>
              <a:t>* okrem ciest na území Bratislavy – sú vo vlastníctve mesta</a:t>
            </a:r>
            <a:endParaRPr lang="sk-SK" dirty="0" smtClean="0"/>
          </a:p>
        </p:txBody>
      </p:sp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91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_0519_102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Brusel, Belgicko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Sloboda pre cyklistov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jednosmerka pre </a:t>
            </a: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autá a autobusy, </a:t>
            </a: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obojsmerka pre cyklistov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3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_0914_14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33" y="-3229661"/>
            <a:ext cx="9437953" cy="12583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Utrecht, Holandsko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Sloboda pre cyklistov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jednosmerka pre autá, obojsmerka pre cyklistov a mopedy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8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3_135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Bern,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Sloboda pre cyklistov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prekážka pre spomalenie áut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cyklisti prejdú bez obmedzení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5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_0914_152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Utrecht, Holandsko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Sloboda pre cyklistov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spomalenie automobilovej dopravy zúžením vozovky do 1 jazdného pruhu (bez určenia prednosti v jazde!), cyklisti bez obmedzení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4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09_0911_135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Solingen, Nemecko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„Kasselské“ obrubníky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možnosť </a:t>
            </a: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pristaviť vozidlo tesne k obrubníku, takže cestujúci jednoduchšie nastúpia aj vystúpia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09_0911_140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Solingen, Nemecko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„Kasselské“ obrubníky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2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2_173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Ženeva,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0"/>
            <a:ext cx="8956594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Vyhradené jazdné pruhy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 BUS, taxi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 cyklistov so samostatným radením pred križovatkou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Lichtenštajnsko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0"/>
            <a:ext cx="89565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Preferencia verejnej dopravy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1_094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Fribourg,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zastávkový mys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estujúceho po vystúpení neohrozia autá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09_0914_1714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Utrecht, Holandsko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zastávkový mys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širší priestor pre cestujúcich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6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sk-SK" b="1" dirty="0" smtClean="0"/>
              <a:t>cesty vo vlastníctve štátu:</a:t>
            </a:r>
            <a:r>
              <a:rPr lang="sk-SK" dirty="0" smtClean="0"/>
              <a:t> právnické osoby na tento účel zriadené ministerstvom</a:t>
            </a:r>
          </a:p>
          <a:p>
            <a:r>
              <a:rPr lang="sk-SK" b="1" dirty="0" smtClean="0"/>
              <a:t>cesty vo vlastníctve samosprávneho kraja: </a:t>
            </a:r>
            <a:r>
              <a:rPr lang="sk-SK" dirty="0" smtClean="0"/>
              <a:t>samosprávny kraj, prípadne právnické osoby ním na tento účel založené alebo zriadené</a:t>
            </a:r>
          </a:p>
          <a:p>
            <a:r>
              <a:rPr lang="sk-SK" b="1" dirty="0" smtClean="0"/>
              <a:t>prejazdné úseky ciest vo vlastníctve obce, miestne komunikácie a účelové komunikácie vo vlastníctve obce:</a:t>
            </a:r>
            <a:r>
              <a:rPr lang="sk-SK" dirty="0" smtClean="0"/>
              <a:t> obce, prípadne právnické osoby nimi na tento účel založené alebo zriadené</a:t>
            </a:r>
          </a:p>
          <a:p>
            <a:r>
              <a:rPr lang="sk-SK" b="1" dirty="0" smtClean="0"/>
              <a:t>účelové komunikácie vo vlastníctve štátu: </a:t>
            </a:r>
            <a:r>
              <a:rPr lang="sk-SK" dirty="0" smtClean="0"/>
              <a:t>právnické osoby, ktorým celkom alebo prevažne slúžia</a:t>
            </a:r>
            <a:endParaRPr lang="sk-SK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správa</a:t>
            </a:r>
            <a:endParaRPr lang="sk-SK" b="1" dirty="0"/>
          </a:p>
        </p:txBody>
      </p:sp>
      <p:sp>
        <p:nvSpPr>
          <p:cNvPr id="6" name="Freeform 5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41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mhd.sk_365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Oslo, Nórsko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893" y="0"/>
            <a:ext cx="914399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zastávkový mys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obojsmerná zastávka bez možnosti obehnúť 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autobus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2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3_131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Bern</a:t>
            </a:r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zastávka v jazdnom pruhu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„autá nemôžu byť rýchlejšie ako MHD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1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716_200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Salzburg, Rakúsko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trolejbus po zastavení v zastávke nie je možné predbehnúť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3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1_0814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Fribourg,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893" y="0"/>
            <a:ext cx="9143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Bezpečnejšie zastávky MHD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zastávka v jazdnom 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pruhu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5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717_102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Salzburg, Rakúsko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Nadväznosť medzi dopravami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cyklostojany na </a:t>
            </a:r>
            <a:r>
              <a:rPr lang="sk-SK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konečnej </a:t>
            </a:r>
            <a:r>
              <a:rPr lang="sk-SK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zastávke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50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3_131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Bern,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Nadväznosť medzi dopravami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erminály P+R bez zbytočných presunov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1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3_1704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Zürich,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Kvalitné informácie o </a:t>
            </a:r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doprave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online nadväznosti na iné spoje zobrazené priamo vo vozidle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8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0313_170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6304002"/>
            <a:ext cx="9143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Zürich, Švajčiarsko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893" y="0"/>
            <a:ext cx="9143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Kvalitné informácie o </a:t>
            </a:r>
            <a:r>
              <a:rPr lang="sk-SK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doprave</a:t>
            </a:r>
            <a:endParaRPr lang="sk-SK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sk-SK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zobrazenie možných prestupov na trase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5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56000" sy="5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628384" cy="1470025"/>
          </a:xfrm>
          <a:solidFill>
            <a:srgbClr val="FFFFFF"/>
          </a:solidFill>
        </p:spPr>
        <p:txBody>
          <a:bodyPr/>
          <a:lstStyle/>
          <a:p>
            <a:r>
              <a:rPr lang="sk-SK" b="1" dirty="0" smtClean="0"/>
              <a:t>Dopravná infraštruktúra</a:t>
            </a:r>
            <a:br>
              <a:rPr lang="sk-SK" b="1" dirty="0" smtClean="0"/>
            </a:br>
            <a:r>
              <a:rPr lang="sk-SK" b="1" dirty="0" smtClean="0"/>
              <a:t>v obciach</a:t>
            </a:r>
            <a:endParaRPr lang="sk-SK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238128"/>
            <a:ext cx="6840760" cy="1703040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Ďakujem za pozornosť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3140968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7740352" y="3135516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878525" y="43651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7668344" y="4365104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2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štátna správa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 smtClean="0"/>
              <a:t>cesty I. triedy</a:t>
            </a:r>
            <a:r>
              <a:rPr lang="sk-SK" dirty="0" smtClean="0"/>
              <a:t>: obvodné úrady dopravy v sídle kraja</a:t>
            </a:r>
          </a:p>
          <a:p>
            <a:r>
              <a:rPr lang="sk-SK" b="1" dirty="0" smtClean="0"/>
              <a:t>cesty II. triedy</a:t>
            </a:r>
            <a:r>
              <a:rPr lang="sk-SK" dirty="0" smtClean="0"/>
              <a:t>: </a:t>
            </a:r>
            <a:r>
              <a:rPr lang="sk-SK" dirty="0" smtClean="0"/>
              <a:t>obvodné úrady dopravy</a:t>
            </a:r>
            <a:endParaRPr lang="sk-SK" dirty="0" smtClean="0"/>
          </a:p>
          <a:p>
            <a:r>
              <a:rPr lang="sk-SK" b="1" dirty="0" smtClean="0"/>
              <a:t>cesty III. triedy</a:t>
            </a:r>
            <a:r>
              <a:rPr lang="sk-SK" dirty="0" smtClean="0"/>
              <a:t>: </a:t>
            </a:r>
            <a:r>
              <a:rPr lang="sk-SK" dirty="0" smtClean="0"/>
              <a:t>obvodné úrady dopravy</a:t>
            </a:r>
          </a:p>
          <a:p>
            <a:r>
              <a:rPr lang="sk-SK" dirty="0" smtClean="0"/>
              <a:t>Obvodné úrady</a:t>
            </a:r>
          </a:p>
          <a:p>
            <a:pPr lvl="1"/>
            <a:r>
              <a:rPr lang="sk-SK" dirty="0" smtClean="0"/>
              <a:t>určujú použitie dopravných značiek a dopravných zariadení</a:t>
            </a:r>
          </a:p>
          <a:p>
            <a:pPr lvl="1"/>
            <a:r>
              <a:rPr lang="sk-SK" dirty="0" smtClean="0"/>
              <a:t>povoľujú zriadenie vyhradených parkovísk</a:t>
            </a:r>
          </a:p>
          <a:p>
            <a:pPr lvl="1"/>
            <a:r>
              <a:rPr lang="sk-SK" dirty="0" smtClean="0"/>
              <a:t>vyjadrujú sa pri prerokovaní územných plánov obcí a zón</a:t>
            </a:r>
            <a:endParaRPr lang="sk-SK" b="1" dirty="0"/>
          </a:p>
        </p:txBody>
      </p:sp>
      <p:sp>
        <p:nvSpPr>
          <p:cNvPr id="11" name="Freeform 10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52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financovanie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 smtClean="0"/>
              <a:t>cesty vo vlastníctve štátu:</a:t>
            </a:r>
            <a:r>
              <a:rPr lang="sk-SK" dirty="0" smtClean="0"/>
              <a:t> štátny rozpočet</a:t>
            </a:r>
          </a:p>
          <a:p>
            <a:r>
              <a:rPr lang="sk-SK" b="1" dirty="0" smtClean="0"/>
              <a:t>cesty vo vlastníctve samosprávneho kraja: </a:t>
            </a:r>
            <a:r>
              <a:rPr lang="sk-SK" dirty="0" smtClean="0"/>
              <a:t>rozpočet samosprávného kraja, daň z motorových vozidiel, fondy EÚ</a:t>
            </a:r>
          </a:p>
          <a:p>
            <a:r>
              <a:rPr lang="sk-SK" b="1" dirty="0" smtClean="0"/>
              <a:t>prejazdné úseky ciest vo vlastníctve obce, miestne komunikácie a účelové komunikácie vo vlastníctve obce:</a:t>
            </a:r>
            <a:r>
              <a:rPr lang="sk-SK" dirty="0" smtClean="0"/>
              <a:t> rozpočet obce, fondy EÚ</a:t>
            </a:r>
          </a:p>
          <a:p>
            <a:r>
              <a:rPr lang="sk-SK" b="1" dirty="0" smtClean="0"/>
              <a:t>účelové komunikácie vo vlastníctve štátu: </a:t>
            </a:r>
            <a:r>
              <a:rPr lang="sk-SK" dirty="0" smtClean="0"/>
              <a:t>právnické osoby, ktorým celkom alebo prevažne slúžia</a:t>
            </a:r>
            <a:endParaRPr lang="sk-SK" dirty="0"/>
          </a:p>
        </p:txBody>
      </p:sp>
      <p:sp>
        <p:nvSpPr>
          <p:cNvPr id="5" name="Freeform 4"/>
          <p:cNvSpPr/>
          <p:nvPr/>
        </p:nvSpPr>
        <p:spPr>
          <a:xfrm>
            <a:off x="6408357" y="5131220"/>
            <a:ext cx="2917012" cy="1738116"/>
          </a:xfrm>
          <a:custGeom>
            <a:avLst/>
            <a:gdLst>
              <a:gd name="connsiteX0" fmla="*/ 0 w 2917012"/>
              <a:gd name="connsiteY0" fmla="*/ 1730559 h 1738116"/>
              <a:gd name="connsiteX1" fmla="*/ 906843 w 2917012"/>
              <a:gd name="connsiteY1" fmla="*/ 1503848 h 1738116"/>
              <a:gd name="connsiteX2" fmla="*/ 929514 w 2917012"/>
              <a:gd name="connsiteY2" fmla="*/ 491206 h 1738116"/>
              <a:gd name="connsiteX3" fmla="*/ 1382936 w 2917012"/>
              <a:gd name="connsiteY3" fmla="*/ 0 h 1738116"/>
              <a:gd name="connsiteX4" fmla="*/ 2917012 w 2917012"/>
              <a:gd name="connsiteY4" fmla="*/ 1141111 h 1738116"/>
              <a:gd name="connsiteX5" fmla="*/ 2856555 w 2917012"/>
              <a:gd name="connsiteY5" fmla="*/ 1738116 h 1738116"/>
              <a:gd name="connsiteX6" fmla="*/ 0 w 2917012"/>
              <a:gd name="connsiteY6" fmla="*/ 1730559 h 17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7012" h="1738116">
                <a:moveTo>
                  <a:pt x="0" y="1730559"/>
                </a:moveTo>
                <a:lnTo>
                  <a:pt x="906843" y="1503848"/>
                </a:lnTo>
                <a:lnTo>
                  <a:pt x="929514" y="491206"/>
                </a:lnTo>
                <a:lnTo>
                  <a:pt x="1382936" y="0"/>
                </a:lnTo>
                <a:lnTo>
                  <a:pt x="2917012" y="1141111"/>
                </a:lnTo>
                <a:lnTo>
                  <a:pt x="2856555" y="1738116"/>
                </a:lnTo>
                <a:lnTo>
                  <a:pt x="0" y="1730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17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252520" cy="72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61622"/>
            <a:ext cx="2485063" cy="32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Cestná infraštruktúra – prepojenie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 smtClean="0"/>
              <a:t>B8 + II/503 (Angern / Záhorská Ves)</a:t>
            </a:r>
            <a:endParaRPr lang="sk-SK" b="1" dirty="0" smtClean="0"/>
          </a:p>
          <a:p>
            <a:r>
              <a:rPr lang="sk-SK" b="1" dirty="0" smtClean="0"/>
              <a:t>B9 + I/61 (Berg / Petržalka)</a:t>
            </a:r>
          </a:p>
          <a:p>
            <a:r>
              <a:rPr lang="sk-SK" b="1" dirty="0" smtClean="0"/>
              <a:t>A6 + D4 (Kittsee / Jarovce)</a:t>
            </a:r>
          </a:p>
          <a:p>
            <a:r>
              <a:rPr lang="sk-SK" b="1" dirty="0" smtClean="0"/>
              <a:t>L208 + III/00246 (Kittsee / Jarovce)</a:t>
            </a:r>
          </a:p>
          <a:p>
            <a:r>
              <a:rPr lang="sk-SK" b="1" dirty="0" smtClean="0"/>
              <a:t>plán: S8 + D4 (Marchegg / Dev. Nová Ves)</a:t>
            </a:r>
          </a:p>
          <a:p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2702523" cy="282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0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1633</Words>
  <Application>Microsoft Office PowerPoint</Application>
  <PresentationFormat>On-screen Show (4:3)</PresentationFormat>
  <Paragraphs>311</Paragraphs>
  <Slides>58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Dopravná infraštruktúra v obciach</vt:lpstr>
      <vt:lpstr>Dopravná infraštruktúra v obciach</vt:lpstr>
      <vt:lpstr>Dopravná infraštruktúra v obciach</vt:lpstr>
      <vt:lpstr>Cestná infraštruktúra - rozdelenie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Verejná osobná doprava</vt:lpstr>
      <vt:lpstr>PowerPoint Presentation</vt:lpstr>
      <vt:lpstr>Verejná osobná doprava - financovanie</vt:lpstr>
      <vt:lpstr>Verejná osobná doprava - IDS</vt:lpstr>
      <vt:lpstr>Verejná osobná doprava - prepojenia</vt:lpstr>
      <vt:lpstr>PowerPoint Presentation</vt:lpstr>
      <vt:lpstr>Verejná osobná doprava - výzvy</vt:lpstr>
      <vt:lpstr>Chodníky</vt:lpstr>
      <vt:lpstr>Vodná doprava</vt:lpstr>
      <vt:lpstr>Trendy v doprave a inovatívne riešenia</vt:lpstr>
      <vt:lpstr>RASt</vt:lpstr>
      <vt:lpstr>RASt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Dopravná infraštruktúra v obciach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80</cp:revision>
  <dcterms:created xsi:type="dcterms:W3CDTF">2013-02-24T18:28:47Z</dcterms:created>
  <dcterms:modified xsi:type="dcterms:W3CDTF">2013-02-25T03:46:58Z</dcterms:modified>
</cp:coreProperties>
</file>